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sldIdLst>
    <p:sldId id="256" r:id="rId2"/>
  </p:sldIdLst>
  <p:sldSz cx="29260800" cy="16459200"/>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ヒラギノ角ゴ Pro W3" pitchFamily="1" charset="-128"/>
        <a:cs typeface="+mn-cs"/>
      </a:defRPr>
    </a:lvl1pPr>
    <a:lvl2pPr marL="457159" algn="l" rtl="0" eaLnBrk="0" fontAlgn="base" hangingPunct="0">
      <a:spcBef>
        <a:spcPct val="0"/>
      </a:spcBef>
      <a:spcAft>
        <a:spcPct val="0"/>
      </a:spcAft>
      <a:defRPr sz="2400" kern="1200">
        <a:solidFill>
          <a:schemeClr val="tx1"/>
        </a:solidFill>
        <a:latin typeface="Arial" charset="0"/>
        <a:ea typeface="ヒラギノ角ゴ Pro W3" pitchFamily="1" charset="-128"/>
        <a:cs typeface="+mn-cs"/>
      </a:defRPr>
    </a:lvl2pPr>
    <a:lvl3pPr marL="914319" algn="l" rtl="0" eaLnBrk="0" fontAlgn="base" hangingPunct="0">
      <a:spcBef>
        <a:spcPct val="0"/>
      </a:spcBef>
      <a:spcAft>
        <a:spcPct val="0"/>
      </a:spcAft>
      <a:defRPr sz="2400" kern="1200">
        <a:solidFill>
          <a:schemeClr val="tx1"/>
        </a:solidFill>
        <a:latin typeface="Arial" charset="0"/>
        <a:ea typeface="ヒラギノ角ゴ Pro W3" pitchFamily="1" charset="-128"/>
        <a:cs typeface="+mn-cs"/>
      </a:defRPr>
    </a:lvl3pPr>
    <a:lvl4pPr marL="1371478" algn="l" rtl="0" eaLnBrk="0" fontAlgn="base" hangingPunct="0">
      <a:spcBef>
        <a:spcPct val="0"/>
      </a:spcBef>
      <a:spcAft>
        <a:spcPct val="0"/>
      </a:spcAft>
      <a:defRPr sz="2400" kern="1200">
        <a:solidFill>
          <a:schemeClr val="tx1"/>
        </a:solidFill>
        <a:latin typeface="Arial" charset="0"/>
        <a:ea typeface="ヒラギノ角ゴ Pro W3" pitchFamily="1" charset="-128"/>
        <a:cs typeface="+mn-cs"/>
      </a:defRPr>
    </a:lvl4pPr>
    <a:lvl5pPr marL="1828637" algn="l" rtl="0" eaLnBrk="0" fontAlgn="base" hangingPunct="0">
      <a:spcBef>
        <a:spcPct val="0"/>
      </a:spcBef>
      <a:spcAft>
        <a:spcPct val="0"/>
      </a:spcAft>
      <a:defRPr sz="2400" kern="1200">
        <a:solidFill>
          <a:schemeClr val="tx1"/>
        </a:solidFill>
        <a:latin typeface="Arial" charset="0"/>
        <a:ea typeface="ヒラギノ角ゴ Pro W3" pitchFamily="1" charset="-128"/>
        <a:cs typeface="+mn-cs"/>
      </a:defRPr>
    </a:lvl5pPr>
    <a:lvl6pPr marL="2285797" algn="l" defTabSz="914319" rtl="0" eaLnBrk="1" latinLnBrk="0" hangingPunct="1">
      <a:defRPr sz="2400" kern="1200">
        <a:solidFill>
          <a:schemeClr val="tx1"/>
        </a:solidFill>
        <a:latin typeface="Arial" charset="0"/>
        <a:ea typeface="ヒラギノ角ゴ Pro W3" pitchFamily="1" charset="-128"/>
        <a:cs typeface="+mn-cs"/>
      </a:defRPr>
    </a:lvl6pPr>
    <a:lvl7pPr marL="2742957" algn="l" defTabSz="914319" rtl="0" eaLnBrk="1" latinLnBrk="0" hangingPunct="1">
      <a:defRPr sz="2400" kern="1200">
        <a:solidFill>
          <a:schemeClr val="tx1"/>
        </a:solidFill>
        <a:latin typeface="Arial" charset="0"/>
        <a:ea typeface="ヒラギノ角ゴ Pro W3" pitchFamily="1" charset="-128"/>
        <a:cs typeface="+mn-cs"/>
      </a:defRPr>
    </a:lvl7pPr>
    <a:lvl8pPr marL="3200116" algn="l" defTabSz="914319" rtl="0" eaLnBrk="1" latinLnBrk="0" hangingPunct="1">
      <a:defRPr sz="2400" kern="1200">
        <a:solidFill>
          <a:schemeClr val="tx1"/>
        </a:solidFill>
        <a:latin typeface="Arial" charset="0"/>
        <a:ea typeface="ヒラギノ角ゴ Pro W3" pitchFamily="1" charset="-128"/>
        <a:cs typeface="+mn-cs"/>
      </a:defRPr>
    </a:lvl8pPr>
    <a:lvl9pPr marL="3657276" algn="l" defTabSz="914319" rtl="0" eaLnBrk="1" latinLnBrk="0" hangingPunct="1">
      <a:defRPr sz="2400" kern="1200">
        <a:solidFill>
          <a:schemeClr val="tx1"/>
        </a:solidFill>
        <a:latin typeface="Arial" charset="0"/>
        <a:ea typeface="ヒラギノ角ゴ Pro W3" pitchFamily="1" charset="-128"/>
        <a:cs typeface="+mn-cs"/>
      </a:defRPr>
    </a:lvl9pPr>
  </p:defaultTextStyle>
  <p:extLst>
    <p:ext uri="{EFAFB233-063F-42B5-8137-9DF3F51BA10A}">
      <p15:sldGuideLst xmlns:p15="http://schemas.microsoft.com/office/powerpoint/2012/main">
        <p15:guide id="1" orient="horz" pos="5184" userDrawn="1">
          <p15:clr>
            <a:srgbClr val="A4A3A4"/>
          </p15:clr>
        </p15:guide>
        <p15:guide id="2" pos="9216"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olbert, Elizabeth" initials="HE" lastIdx="1" clrIdx="0">
    <p:extLst>
      <p:ext uri="{19B8F6BF-5375-455C-9EA6-DF929625EA0E}">
        <p15:presenceInfo xmlns:p15="http://schemas.microsoft.com/office/powerpoint/2012/main" userId="S-1-5-21-3323897597-2286311509-4238515649-23496" providerId="AD"/>
      </p:ext>
    </p:extLst>
  </p:cmAuthor>
  <p:cmAuthor id="2" name="Yoder, Margaret" initials="YM" lastIdx="2" clrIdx="1">
    <p:extLst>
      <p:ext uri="{19B8F6BF-5375-455C-9EA6-DF929625EA0E}">
        <p15:presenceInfo xmlns:p15="http://schemas.microsoft.com/office/powerpoint/2012/main" userId="S-1-5-21-3323897597-2286311509-4238515649-2815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63B90"/>
    <a:srgbClr val="BAECFF"/>
    <a:srgbClr val="06195A"/>
    <a:srgbClr val="FFFF00"/>
    <a:srgbClr val="6464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217" autoAdjust="0"/>
    <p:restoredTop sz="94660"/>
  </p:normalViewPr>
  <p:slideViewPr>
    <p:cSldViewPr snapToGrid="0">
      <p:cViewPr varScale="1">
        <p:scale>
          <a:sx n="29" d="100"/>
          <a:sy n="29" d="100"/>
        </p:scale>
        <p:origin x="1074" y="78"/>
      </p:cViewPr>
      <p:guideLst>
        <p:guide orient="horz" pos="5184"/>
        <p:guide pos="9216"/>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9656363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p:nvPr userDrawn="1"/>
        </p:nvSpPr>
        <p:spPr bwMode="auto">
          <a:xfrm>
            <a:off x="0" y="3413760"/>
            <a:ext cx="29260800" cy="13045440"/>
          </a:xfrm>
          <a:prstGeom prst="rect">
            <a:avLst/>
          </a:prstGeom>
          <a:solidFill>
            <a:srgbClr val="C8E8F1"/>
          </a:solidFill>
          <a:ln w="9525" cap="flat" cmpd="sng" algn="ctr">
            <a:solidFill>
              <a:schemeClr val="accent5">
                <a:lumMod val="90000"/>
              </a:schemeClr>
            </a:solidFill>
            <a:prstDash val="solid"/>
            <a:round/>
            <a:headEnd type="none" w="med" len="med"/>
            <a:tailEnd type="none" w="med" len="med"/>
          </a:ln>
          <a:effectLst/>
        </p:spPr>
        <p:txBody>
          <a:bodyPr vert="horz" wrap="square" lIns="71120" tIns="35560" rIns="71120" bIns="35560" numCol="1" rtlCol="0" anchor="t" anchorCtr="0" compatLnSpc="1">
            <a:prstTxWarp prst="textNoShape">
              <a:avLst/>
            </a:prstTxWarp>
          </a:bodyPr>
          <a:lstStyle/>
          <a:p>
            <a:pPr marL="0" marR="0" indent="0" algn="l" defTabSz="711256" rtl="0" eaLnBrk="0" fontAlgn="base" latinLnBrk="0" hangingPunct="0">
              <a:lnSpc>
                <a:spcPct val="100000"/>
              </a:lnSpc>
              <a:spcBef>
                <a:spcPct val="0"/>
              </a:spcBef>
              <a:spcAft>
                <a:spcPct val="0"/>
              </a:spcAft>
              <a:buClrTx/>
              <a:buSzTx/>
              <a:buFontTx/>
              <a:buNone/>
              <a:tabLst/>
            </a:pPr>
            <a:endParaRPr kumimoji="0" lang="en-US" sz="1867" b="0" i="0" u="none" strike="noStrike" cap="none" normalizeH="0" baseline="0" dirty="0">
              <a:ln>
                <a:noFill/>
              </a:ln>
              <a:solidFill>
                <a:schemeClr val="tx1"/>
              </a:solidFill>
              <a:effectLst/>
              <a:latin typeface="Arial" charset="0"/>
              <a:ea typeface="ヒラギノ角ゴ Pro W3" pitchFamily="1" charset="-128"/>
            </a:endParaRPr>
          </a:p>
        </p:txBody>
      </p:sp>
      <p:sp>
        <p:nvSpPr>
          <p:cNvPr id="6" name="Rectangle 21"/>
          <p:cNvSpPr>
            <a:spLocks noChangeArrowheads="1"/>
          </p:cNvSpPr>
          <p:nvPr userDrawn="1"/>
        </p:nvSpPr>
        <p:spPr bwMode="auto">
          <a:xfrm>
            <a:off x="2" y="-31744"/>
            <a:ext cx="29258087" cy="444186"/>
          </a:xfrm>
          <a:prstGeom prst="rect">
            <a:avLst/>
          </a:prstGeom>
          <a:solidFill>
            <a:srgbClr val="0000A9"/>
          </a:solidFill>
          <a:ln>
            <a:noFill/>
          </a:ln>
        </p:spPr>
        <p:txBody>
          <a:bodyPr wrap="none" anchor="ctr"/>
          <a:lstStyle/>
          <a:p>
            <a:endParaRPr lang="en-US" sz="2533"/>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8" y="-22145"/>
            <a:ext cx="29268928" cy="842761"/>
          </a:xfrm>
          <a:prstGeom prst="rect">
            <a:avLst/>
          </a:prstGeom>
        </p:spPr>
      </p:pic>
    </p:spTree>
  </p:cSld>
  <p:clrMap bg1="lt1" tx1="dk1" bg2="lt2" tx2="dk2" accent1="accent1" accent2="accent2" accent3="accent3" accent4="accent4" accent5="accent5" accent6="accent6" hlink="hlink" folHlink="folHlink"/>
  <p:sldLayoutIdLst>
    <p:sldLayoutId id="2147483655" r:id="rId1"/>
  </p:sldLayoutIdLst>
  <p:txStyles>
    <p:titleStyle>
      <a:lvl1pPr algn="ctr" defTabSz="1828767" rtl="0" fontAlgn="base">
        <a:spcBef>
          <a:spcPct val="0"/>
        </a:spcBef>
        <a:spcAft>
          <a:spcPct val="0"/>
        </a:spcAft>
        <a:defRPr sz="8790">
          <a:solidFill>
            <a:schemeClr val="tx2"/>
          </a:solidFill>
          <a:latin typeface="+mj-lt"/>
          <a:ea typeface="+mj-ea"/>
          <a:cs typeface="+mj-cs"/>
        </a:defRPr>
      </a:lvl1pPr>
      <a:lvl2pPr algn="ctr" defTabSz="1828767" rtl="0" fontAlgn="base">
        <a:spcBef>
          <a:spcPct val="0"/>
        </a:spcBef>
        <a:spcAft>
          <a:spcPct val="0"/>
        </a:spcAft>
        <a:defRPr sz="8790">
          <a:solidFill>
            <a:schemeClr val="tx2"/>
          </a:solidFill>
          <a:latin typeface="Arial" charset="0"/>
          <a:ea typeface="ヒラギノ角ゴ Pro W3" pitchFamily="1" charset="-128"/>
        </a:defRPr>
      </a:lvl2pPr>
      <a:lvl3pPr algn="ctr" defTabSz="1828767" rtl="0" fontAlgn="base">
        <a:spcBef>
          <a:spcPct val="0"/>
        </a:spcBef>
        <a:spcAft>
          <a:spcPct val="0"/>
        </a:spcAft>
        <a:defRPr sz="8790">
          <a:solidFill>
            <a:schemeClr val="tx2"/>
          </a:solidFill>
          <a:latin typeface="Arial" charset="0"/>
          <a:ea typeface="ヒラギノ角ゴ Pro W3" pitchFamily="1" charset="-128"/>
        </a:defRPr>
      </a:lvl3pPr>
      <a:lvl4pPr algn="ctr" defTabSz="1828767" rtl="0" fontAlgn="base">
        <a:spcBef>
          <a:spcPct val="0"/>
        </a:spcBef>
        <a:spcAft>
          <a:spcPct val="0"/>
        </a:spcAft>
        <a:defRPr sz="8790">
          <a:solidFill>
            <a:schemeClr val="tx2"/>
          </a:solidFill>
          <a:latin typeface="Arial" charset="0"/>
          <a:ea typeface="ヒラギノ角ゴ Pro W3" pitchFamily="1" charset="-128"/>
        </a:defRPr>
      </a:lvl4pPr>
      <a:lvl5pPr algn="ctr" defTabSz="1828767" rtl="0" fontAlgn="base">
        <a:spcBef>
          <a:spcPct val="0"/>
        </a:spcBef>
        <a:spcAft>
          <a:spcPct val="0"/>
        </a:spcAft>
        <a:defRPr sz="8790">
          <a:solidFill>
            <a:schemeClr val="tx2"/>
          </a:solidFill>
          <a:latin typeface="Arial" charset="0"/>
          <a:ea typeface="ヒラギノ角ゴ Pro W3" pitchFamily="1" charset="-128"/>
        </a:defRPr>
      </a:lvl5pPr>
      <a:lvl6pPr marL="355628" algn="ctr" defTabSz="1828767" rtl="0" fontAlgn="base">
        <a:spcBef>
          <a:spcPct val="0"/>
        </a:spcBef>
        <a:spcAft>
          <a:spcPct val="0"/>
        </a:spcAft>
        <a:defRPr sz="8790">
          <a:solidFill>
            <a:schemeClr val="tx2"/>
          </a:solidFill>
          <a:latin typeface="Arial" charset="0"/>
          <a:ea typeface="ヒラギノ角ゴ Pro W3" pitchFamily="1" charset="-128"/>
        </a:defRPr>
      </a:lvl6pPr>
      <a:lvl7pPr marL="711256" algn="ctr" defTabSz="1828767" rtl="0" fontAlgn="base">
        <a:spcBef>
          <a:spcPct val="0"/>
        </a:spcBef>
        <a:spcAft>
          <a:spcPct val="0"/>
        </a:spcAft>
        <a:defRPr sz="8790">
          <a:solidFill>
            <a:schemeClr val="tx2"/>
          </a:solidFill>
          <a:latin typeface="Arial" charset="0"/>
          <a:ea typeface="ヒラギノ角ゴ Pro W3" pitchFamily="1" charset="-128"/>
        </a:defRPr>
      </a:lvl7pPr>
      <a:lvl8pPr marL="1066884" algn="ctr" defTabSz="1828767" rtl="0" fontAlgn="base">
        <a:spcBef>
          <a:spcPct val="0"/>
        </a:spcBef>
        <a:spcAft>
          <a:spcPct val="0"/>
        </a:spcAft>
        <a:defRPr sz="8790">
          <a:solidFill>
            <a:schemeClr val="tx2"/>
          </a:solidFill>
          <a:latin typeface="Arial" charset="0"/>
          <a:ea typeface="ヒラギノ角ゴ Pro W3" pitchFamily="1" charset="-128"/>
        </a:defRPr>
      </a:lvl8pPr>
      <a:lvl9pPr marL="1422512" algn="ctr" defTabSz="1828767" rtl="0" fontAlgn="base">
        <a:spcBef>
          <a:spcPct val="0"/>
        </a:spcBef>
        <a:spcAft>
          <a:spcPct val="0"/>
        </a:spcAft>
        <a:defRPr sz="8790">
          <a:solidFill>
            <a:schemeClr val="tx2"/>
          </a:solidFill>
          <a:latin typeface="Arial" charset="0"/>
          <a:ea typeface="ヒラギノ角ゴ Pro W3" pitchFamily="1" charset="-128"/>
        </a:defRPr>
      </a:lvl9pPr>
    </p:titleStyle>
    <p:bodyStyle>
      <a:lvl1pPr marL="686560" indent="-686560" algn="l" defTabSz="1828767" rtl="0" fontAlgn="base">
        <a:spcBef>
          <a:spcPct val="20000"/>
        </a:spcBef>
        <a:spcAft>
          <a:spcPct val="0"/>
        </a:spcAft>
        <a:buChar char="•"/>
        <a:defRPr sz="6456">
          <a:solidFill>
            <a:schemeClr val="tx1"/>
          </a:solidFill>
          <a:latin typeface="+mn-lt"/>
          <a:ea typeface="+mn-ea"/>
          <a:cs typeface="+mn-cs"/>
        </a:defRPr>
      </a:lvl1pPr>
      <a:lvl2pPr marL="1486722" indent="-571722" algn="l" defTabSz="1828767" rtl="0" fontAlgn="base">
        <a:spcBef>
          <a:spcPct val="20000"/>
        </a:spcBef>
        <a:spcAft>
          <a:spcPct val="0"/>
        </a:spcAft>
        <a:buChar char="–"/>
        <a:defRPr sz="5600">
          <a:solidFill>
            <a:schemeClr val="tx1"/>
          </a:solidFill>
          <a:latin typeface="+mn-lt"/>
          <a:ea typeface="+mn-ea"/>
        </a:defRPr>
      </a:lvl2pPr>
      <a:lvl3pPr marL="2286885" indent="-458118" algn="l" defTabSz="1828767" rtl="0" fontAlgn="base">
        <a:spcBef>
          <a:spcPct val="20000"/>
        </a:spcBef>
        <a:spcAft>
          <a:spcPct val="0"/>
        </a:spcAft>
        <a:buChar char="•"/>
        <a:defRPr sz="4823">
          <a:solidFill>
            <a:schemeClr val="tx1"/>
          </a:solidFill>
          <a:latin typeface="+mn-lt"/>
          <a:ea typeface="+mn-ea"/>
        </a:defRPr>
      </a:lvl3pPr>
      <a:lvl4pPr marL="3200651" indent="-456883" algn="l" defTabSz="1828767" rtl="0" fontAlgn="base">
        <a:spcBef>
          <a:spcPct val="20000"/>
        </a:spcBef>
        <a:spcAft>
          <a:spcPct val="0"/>
        </a:spcAft>
        <a:buChar char="–"/>
        <a:defRPr sz="4045">
          <a:solidFill>
            <a:schemeClr val="tx1"/>
          </a:solidFill>
          <a:latin typeface="+mn-lt"/>
          <a:ea typeface="+mn-ea"/>
        </a:defRPr>
      </a:lvl4pPr>
      <a:lvl5pPr marL="4115653" indent="-456883" algn="l" defTabSz="1828767" rtl="0" fontAlgn="base">
        <a:spcBef>
          <a:spcPct val="20000"/>
        </a:spcBef>
        <a:spcAft>
          <a:spcPct val="0"/>
        </a:spcAft>
        <a:buChar char="»"/>
        <a:defRPr sz="4045">
          <a:solidFill>
            <a:schemeClr val="tx1"/>
          </a:solidFill>
          <a:latin typeface="+mn-lt"/>
          <a:ea typeface="+mn-ea"/>
        </a:defRPr>
      </a:lvl5pPr>
      <a:lvl6pPr marL="4471281" indent="-456883" algn="l" defTabSz="1828767" rtl="0" fontAlgn="base">
        <a:spcBef>
          <a:spcPct val="20000"/>
        </a:spcBef>
        <a:spcAft>
          <a:spcPct val="0"/>
        </a:spcAft>
        <a:buChar char="»"/>
        <a:defRPr sz="4045">
          <a:solidFill>
            <a:schemeClr val="tx1"/>
          </a:solidFill>
          <a:latin typeface="+mn-lt"/>
          <a:ea typeface="+mn-ea"/>
        </a:defRPr>
      </a:lvl6pPr>
      <a:lvl7pPr marL="4826909" indent="-456883" algn="l" defTabSz="1828767" rtl="0" fontAlgn="base">
        <a:spcBef>
          <a:spcPct val="20000"/>
        </a:spcBef>
        <a:spcAft>
          <a:spcPct val="0"/>
        </a:spcAft>
        <a:buChar char="»"/>
        <a:defRPr sz="4045">
          <a:solidFill>
            <a:schemeClr val="tx1"/>
          </a:solidFill>
          <a:latin typeface="+mn-lt"/>
          <a:ea typeface="+mn-ea"/>
        </a:defRPr>
      </a:lvl7pPr>
      <a:lvl8pPr marL="5182536" indent="-456883" algn="l" defTabSz="1828767" rtl="0" fontAlgn="base">
        <a:spcBef>
          <a:spcPct val="20000"/>
        </a:spcBef>
        <a:spcAft>
          <a:spcPct val="0"/>
        </a:spcAft>
        <a:buChar char="»"/>
        <a:defRPr sz="4045">
          <a:solidFill>
            <a:schemeClr val="tx1"/>
          </a:solidFill>
          <a:latin typeface="+mn-lt"/>
          <a:ea typeface="+mn-ea"/>
        </a:defRPr>
      </a:lvl8pPr>
      <a:lvl9pPr marL="5538165" indent="-456883" algn="l" defTabSz="1828767" rtl="0" fontAlgn="base">
        <a:spcBef>
          <a:spcPct val="20000"/>
        </a:spcBef>
        <a:spcAft>
          <a:spcPct val="0"/>
        </a:spcAft>
        <a:buChar char="»"/>
        <a:defRPr sz="4045">
          <a:solidFill>
            <a:schemeClr val="tx1"/>
          </a:solidFill>
          <a:latin typeface="+mn-lt"/>
          <a:ea typeface="+mn-ea"/>
        </a:defRPr>
      </a:lvl9pPr>
    </p:bodyStyle>
    <p:otherStyle>
      <a:defPPr>
        <a:defRPr lang="en-US"/>
      </a:defPPr>
      <a:lvl1pPr marL="0" algn="l" defTabSz="711256" rtl="0" eaLnBrk="1" latinLnBrk="0" hangingPunct="1">
        <a:defRPr sz="1400" kern="1200">
          <a:solidFill>
            <a:schemeClr val="tx1"/>
          </a:solidFill>
          <a:latin typeface="+mn-lt"/>
          <a:ea typeface="+mn-ea"/>
          <a:cs typeface="+mn-cs"/>
        </a:defRPr>
      </a:lvl1pPr>
      <a:lvl2pPr marL="355628" algn="l" defTabSz="711256" rtl="0" eaLnBrk="1" latinLnBrk="0" hangingPunct="1">
        <a:defRPr sz="1400" kern="1200">
          <a:solidFill>
            <a:schemeClr val="tx1"/>
          </a:solidFill>
          <a:latin typeface="+mn-lt"/>
          <a:ea typeface="+mn-ea"/>
          <a:cs typeface="+mn-cs"/>
        </a:defRPr>
      </a:lvl2pPr>
      <a:lvl3pPr marL="711256" algn="l" defTabSz="711256" rtl="0" eaLnBrk="1" latinLnBrk="0" hangingPunct="1">
        <a:defRPr sz="1400" kern="1200">
          <a:solidFill>
            <a:schemeClr val="tx1"/>
          </a:solidFill>
          <a:latin typeface="+mn-lt"/>
          <a:ea typeface="+mn-ea"/>
          <a:cs typeface="+mn-cs"/>
        </a:defRPr>
      </a:lvl3pPr>
      <a:lvl4pPr marL="1066884" algn="l" defTabSz="711256" rtl="0" eaLnBrk="1" latinLnBrk="0" hangingPunct="1">
        <a:defRPr sz="1400" kern="1200">
          <a:solidFill>
            <a:schemeClr val="tx1"/>
          </a:solidFill>
          <a:latin typeface="+mn-lt"/>
          <a:ea typeface="+mn-ea"/>
          <a:cs typeface="+mn-cs"/>
        </a:defRPr>
      </a:lvl4pPr>
      <a:lvl5pPr marL="1422512" algn="l" defTabSz="711256" rtl="0" eaLnBrk="1" latinLnBrk="0" hangingPunct="1">
        <a:defRPr sz="1400" kern="1200">
          <a:solidFill>
            <a:schemeClr val="tx1"/>
          </a:solidFill>
          <a:latin typeface="+mn-lt"/>
          <a:ea typeface="+mn-ea"/>
          <a:cs typeface="+mn-cs"/>
        </a:defRPr>
      </a:lvl5pPr>
      <a:lvl6pPr marL="1778140" algn="l" defTabSz="711256" rtl="0" eaLnBrk="1" latinLnBrk="0" hangingPunct="1">
        <a:defRPr sz="1400" kern="1200">
          <a:solidFill>
            <a:schemeClr val="tx1"/>
          </a:solidFill>
          <a:latin typeface="+mn-lt"/>
          <a:ea typeface="+mn-ea"/>
          <a:cs typeface="+mn-cs"/>
        </a:defRPr>
      </a:lvl6pPr>
      <a:lvl7pPr marL="2133767" algn="l" defTabSz="711256" rtl="0" eaLnBrk="1" latinLnBrk="0" hangingPunct="1">
        <a:defRPr sz="1400" kern="1200">
          <a:solidFill>
            <a:schemeClr val="tx1"/>
          </a:solidFill>
          <a:latin typeface="+mn-lt"/>
          <a:ea typeface="+mn-ea"/>
          <a:cs typeface="+mn-cs"/>
        </a:defRPr>
      </a:lvl7pPr>
      <a:lvl8pPr marL="2489396" algn="l" defTabSz="711256" rtl="0" eaLnBrk="1" latinLnBrk="0" hangingPunct="1">
        <a:defRPr sz="1400" kern="1200">
          <a:solidFill>
            <a:schemeClr val="tx1"/>
          </a:solidFill>
          <a:latin typeface="+mn-lt"/>
          <a:ea typeface="+mn-ea"/>
          <a:cs typeface="+mn-cs"/>
        </a:defRPr>
      </a:lvl8pPr>
      <a:lvl9pPr marL="2845024" algn="l" defTabSz="711256"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00E30C8-D748-47FE-B9AC-433923A3025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28644" y="7174077"/>
            <a:ext cx="9113440" cy="4899953"/>
          </a:xfrm>
          <a:prstGeom prst="rect">
            <a:avLst/>
          </a:prstGeom>
        </p:spPr>
      </p:pic>
      <p:sp>
        <p:nvSpPr>
          <p:cNvPr id="38" name="Text Box 5"/>
          <p:cNvSpPr txBox="1">
            <a:spLocks noChangeArrowheads="1"/>
          </p:cNvSpPr>
          <p:nvPr/>
        </p:nvSpPr>
        <p:spPr bwMode="auto">
          <a:xfrm>
            <a:off x="187585" y="3593125"/>
            <a:ext cx="8935355" cy="45243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spcBef>
                <a:spcPts val="800"/>
              </a:spcBef>
            </a:pPr>
            <a:r>
              <a:rPr lang="en-US" sz="2800" b="1" dirty="0">
                <a:solidFill>
                  <a:schemeClr val="tx2"/>
                </a:solidFill>
                <a:latin typeface="Franklin Gothic Book" panose="020B0503020102020204" pitchFamily="34" charset="0"/>
              </a:rPr>
              <a:t>Introduction</a:t>
            </a:r>
          </a:p>
          <a:p>
            <a:pPr algn="just">
              <a:lnSpc>
                <a:spcPts val="2600"/>
              </a:lnSpc>
            </a:pPr>
            <a:r>
              <a:rPr lang="en-US" dirty="0">
                <a:latin typeface="Franklin Gothic Book" panose="020B0503020102020204" pitchFamily="34" charset="0"/>
              </a:rPr>
              <a:t>Intracranial hemorrhage (ICH) can occur in patients sustaining low mechanism head-strikes, making timely diagnosis critical in this patient population. Delays in obtaining computed tomography (CT) scans may occur due to an increase in Emergency Department (ED) volume nationwide, thus necessitating additional means of screening and triage of patients with possible ICH. The Infrascanner is a handheld device that uses near-infrared technology to detect intracranial hemorrhage with 88% sensitivity and 91% specificity when compared to CT.  We performed a prospective, observational pilot study to assess ease of use and feasibility of incorporating the device into the resuscitation and triage of low to moderate risk adult trauma patients in a busy rural Emergency Department.</a:t>
            </a:r>
            <a:r>
              <a:rPr lang="en-US" baseline="30000" dirty="0">
                <a:latin typeface="Franklin Gothic Book" panose="020B0503020102020204" pitchFamily="34" charset="0"/>
              </a:rPr>
              <a:t>1</a:t>
            </a:r>
          </a:p>
        </p:txBody>
      </p:sp>
      <p:sp>
        <p:nvSpPr>
          <p:cNvPr id="40" name="Text Box 20"/>
          <p:cNvSpPr txBox="1">
            <a:spLocks noChangeArrowheads="1"/>
          </p:cNvSpPr>
          <p:nvPr/>
        </p:nvSpPr>
        <p:spPr bwMode="auto">
          <a:xfrm>
            <a:off x="9568413" y="3573151"/>
            <a:ext cx="9202972" cy="35240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spcBef>
                <a:spcPts val="0"/>
              </a:spcBef>
            </a:pPr>
            <a:r>
              <a:rPr lang="en-US" sz="2800" b="1" dirty="0">
                <a:solidFill>
                  <a:schemeClr val="tx2"/>
                </a:solidFill>
                <a:latin typeface="Franklin Gothic Book" panose="020B0503020102020204" pitchFamily="34" charset="0"/>
              </a:rPr>
              <a:t>Results</a:t>
            </a:r>
          </a:p>
          <a:p>
            <a:pPr algn="just">
              <a:lnSpc>
                <a:spcPts val="2600"/>
              </a:lnSpc>
              <a:spcBef>
                <a:spcPts val="0"/>
              </a:spcBef>
            </a:pPr>
            <a:r>
              <a:rPr lang="en-US" dirty="0">
                <a:latin typeface="Franklin Gothic Book" panose="020B0503020102020204" pitchFamily="34" charset="0"/>
              </a:rPr>
              <a:t>Sixty-five patients were enrolled and 62 (95%) underwent scan without interrupting the initial resuscitation and before the patient underwent CT scan. The average time for initial Infrascan readings was 4.58 min, with a median of 4 min. Of the 65 subjects, 60 had corresponding head CT performed. Three of 60 had a positive Infrascan reading with negative corresponding CT result (false positive rate 5%). Four of 60 (6.7%) returned a positive CT result for a type of intracranial hemorrhage that exceeded the detection capability of the Infrascanner. Of these 4 ICHs, none required surgical intervention.</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5815" y="841303"/>
            <a:ext cx="3500491" cy="2121510"/>
          </a:xfrm>
          <a:prstGeom prst="rect">
            <a:avLst/>
          </a:prstGeom>
          <a:ln w="38100" cmpd="sng">
            <a:solidFill>
              <a:srgbClr val="0000A9"/>
            </a:solidFill>
          </a:ln>
        </p:spPr>
      </p:pic>
      <p:sp>
        <p:nvSpPr>
          <p:cNvPr id="12" name="Text Box 4"/>
          <p:cNvSpPr txBox="1">
            <a:spLocks noChangeArrowheads="1"/>
          </p:cNvSpPr>
          <p:nvPr/>
        </p:nvSpPr>
        <p:spPr bwMode="auto">
          <a:xfrm>
            <a:off x="4602480" y="786047"/>
            <a:ext cx="18653760" cy="21852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spcAft>
                <a:spcPts val="0"/>
              </a:spcAft>
            </a:pPr>
            <a:r>
              <a:rPr lang="en-US" sz="4400" b="1" dirty="0">
                <a:solidFill>
                  <a:schemeClr val="tx2"/>
                </a:solidFill>
                <a:latin typeface="Franklin Gothic Book" panose="020B0503020102020204" pitchFamily="34" charset="0"/>
              </a:rPr>
              <a:t>Early Detection Leads to Triage Perfection: </a:t>
            </a:r>
          </a:p>
          <a:p>
            <a:pPr>
              <a:spcAft>
                <a:spcPts val="0"/>
              </a:spcAft>
            </a:pPr>
            <a:r>
              <a:rPr lang="en-US" sz="4400" b="1" dirty="0">
                <a:solidFill>
                  <a:schemeClr val="tx2"/>
                </a:solidFill>
                <a:latin typeface="Franklin Gothic Book" panose="020B0503020102020204" pitchFamily="34" charset="0"/>
              </a:rPr>
              <a:t>Head Trauma Screening Tool in Emergency Room Setting</a:t>
            </a:r>
          </a:p>
          <a:p>
            <a:pPr>
              <a:spcAft>
                <a:spcPts val="0"/>
              </a:spcAft>
            </a:pPr>
            <a:endParaRPr lang="en-US" b="1" dirty="0">
              <a:latin typeface="Franklin Gothic Book" panose="020B0503020102020204" pitchFamily="34" charset="0"/>
            </a:endParaRPr>
          </a:p>
          <a:p>
            <a:pPr>
              <a:spcAft>
                <a:spcPts val="0"/>
              </a:spcAft>
            </a:pPr>
            <a:r>
              <a:rPr lang="en-US" dirty="0">
                <a:latin typeface="Franklin Gothic Book" panose="020B0503020102020204" pitchFamily="34" charset="0"/>
              </a:rPr>
              <a:t>Samuel Hawkins MD</a:t>
            </a:r>
            <a:r>
              <a:rPr lang="en-US" b="1" dirty="0">
                <a:latin typeface="Franklin Gothic Book" panose="020B0503020102020204" pitchFamily="34" charset="0"/>
              </a:rPr>
              <a:t>,</a:t>
            </a:r>
            <a:r>
              <a:rPr lang="en-US" dirty="0">
                <a:latin typeface="Franklin Gothic Book" panose="020B0503020102020204" pitchFamily="34" charset="0"/>
              </a:rPr>
              <a:t> Margaret Yoder BSN, RN, Sarah Stigelman MSN, RN, Joshua Hazelton DO, Jeffrey Lubin MD, MPH, Ryan Staszak MD</a:t>
            </a:r>
          </a:p>
        </p:txBody>
      </p:sp>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l="4689" t="11579" r="27209" b="40191"/>
          <a:stretch/>
        </p:blipFill>
        <p:spPr>
          <a:xfrm>
            <a:off x="22987886" y="1668501"/>
            <a:ext cx="5527099" cy="978568"/>
          </a:xfrm>
          <a:prstGeom prst="rect">
            <a:avLst/>
          </a:prstGeom>
        </p:spPr>
      </p:pic>
      <p:sp>
        <p:nvSpPr>
          <p:cNvPr id="53" name="Rectangle 52"/>
          <p:cNvSpPr/>
          <p:nvPr/>
        </p:nvSpPr>
        <p:spPr>
          <a:xfrm>
            <a:off x="19217265" y="10689447"/>
            <a:ext cx="9357262" cy="4591000"/>
          </a:xfrm>
          <a:prstGeom prst="rect">
            <a:avLst/>
          </a:prstGeom>
        </p:spPr>
        <p:txBody>
          <a:bodyPr wrap="square">
            <a:spAutoFit/>
          </a:bodyPr>
          <a:lstStyle/>
          <a:p>
            <a:pPr>
              <a:spcBef>
                <a:spcPts val="0"/>
              </a:spcBef>
            </a:pPr>
            <a:r>
              <a:rPr lang="en-US" sz="2800" b="1" dirty="0">
                <a:solidFill>
                  <a:schemeClr val="tx2"/>
                </a:solidFill>
                <a:latin typeface="Franklin Gothic Book" panose="020B0503020102020204" pitchFamily="34" charset="0"/>
              </a:rPr>
              <a:t>Conclusion</a:t>
            </a:r>
          </a:p>
          <a:p>
            <a:pPr algn="just">
              <a:spcBef>
                <a:spcPts val="0"/>
              </a:spcBef>
            </a:pPr>
            <a:r>
              <a:rPr lang="en-US" dirty="0">
                <a:latin typeface="Franklin Gothic Book" panose="020B0503020102020204" pitchFamily="34" charset="0"/>
              </a:rPr>
              <a:t>We demonstrated that the </a:t>
            </a:r>
            <a:r>
              <a:rPr lang="en-US" dirty="0" err="1">
                <a:latin typeface="Franklin Gothic Book" panose="020B0503020102020204" pitchFamily="34" charset="0"/>
              </a:rPr>
              <a:t>Infrascanner</a:t>
            </a:r>
            <a:r>
              <a:rPr lang="en-US" dirty="0">
                <a:latin typeface="Franklin Gothic Book" panose="020B0503020102020204" pitchFamily="34" charset="0"/>
              </a:rPr>
              <a:t> can be used during the initial resuscitation of trauma patients without disruption or delay in providing current standard of care. The clear improvement in scan time with increased usage provides promise this device can be used by novice operators and more easily incorporated into various settings. Finally, the results suggested an acceptable false positive rate, without missing large, clinically significant intracranial hemorrhages. Moving forward, we suggest investigating the use of this device as a triage tool in environments with limited access to advanced imaging. </a:t>
            </a:r>
          </a:p>
          <a:p>
            <a:pPr algn="just">
              <a:spcBef>
                <a:spcPts val="0"/>
              </a:spcBef>
            </a:pPr>
            <a:endParaRPr lang="en-US" sz="1900" dirty="0">
              <a:latin typeface="Georgia" panose="02040502050405020303" pitchFamily="18" charset="0"/>
            </a:endParaRPr>
          </a:p>
          <a:p>
            <a:pPr algn="just">
              <a:spcBef>
                <a:spcPts val="0"/>
              </a:spcBef>
            </a:pPr>
            <a:endParaRPr lang="en-US" sz="1400" baseline="30000" dirty="0">
              <a:latin typeface="Georgia" panose="02040502050405020303" pitchFamily="18" charset="0"/>
            </a:endParaRPr>
          </a:p>
          <a:p>
            <a:pPr algn="just">
              <a:spcBef>
                <a:spcPts val="0"/>
              </a:spcBef>
            </a:pPr>
            <a:endParaRPr lang="en-US" sz="1000" baseline="30000" dirty="0">
              <a:latin typeface="Georgia" panose="02040502050405020303" pitchFamily="18" charset="0"/>
            </a:endParaRPr>
          </a:p>
          <a:p>
            <a:pPr algn="just">
              <a:spcBef>
                <a:spcPts val="0"/>
              </a:spcBef>
            </a:pPr>
            <a:endParaRPr lang="en-US" sz="1000" baseline="30000" dirty="0">
              <a:latin typeface="Georgia" panose="02040502050405020303" pitchFamily="18" charset="0"/>
            </a:endParaRPr>
          </a:p>
          <a:p>
            <a:pPr algn="just">
              <a:spcBef>
                <a:spcPts val="0"/>
              </a:spcBef>
            </a:pPr>
            <a:endParaRPr lang="en-US" sz="1000" baseline="30000" dirty="0">
              <a:latin typeface="Georgia" panose="02040502050405020303" pitchFamily="18" charset="0"/>
            </a:endParaRPr>
          </a:p>
        </p:txBody>
      </p:sp>
      <p:sp>
        <p:nvSpPr>
          <p:cNvPr id="56" name="Rectangle 55"/>
          <p:cNvSpPr/>
          <p:nvPr/>
        </p:nvSpPr>
        <p:spPr>
          <a:xfrm>
            <a:off x="9512015" y="12150914"/>
            <a:ext cx="9117273" cy="523220"/>
          </a:xfrm>
          <a:prstGeom prst="rect">
            <a:avLst/>
          </a:prstGeom>
        </p:spPr>
        <p:txBody>
          <a:bodyPr wrap="square">
            <a:spAutoFit/>
          </a:bodyPr>
          <a:lstStyle/>
          <a:p>
            <a:pPr>
              <a:spcBef>
                <a:spcPts val="800"/>
              </a:spcBef>
            </a:pPr>
            <a:r>
              <a:rPr lang="en-US" sz="2800" b="1" dirty="0">
                <a:solidFill>
                  <a:schemeClr val="tx2"/>
                </a:solidFill>
                <a:latin typeface="Franklin Gothic Book" panose="020B0503020102020204" pitchFamily="34" charset="0"/>
              </a:rPr>
              <a:t>Positive CT Scan Results</a:t>
            </a:r>
            <a:endParaRPr lang="en-US" dirty="0">
              <a:latin typeface="Franklin Gothic Book" panose="020B0503020102020204" pitchFamily="34" charset="0"/>
            </a:endParaRPr>
          </a:p>
        </p:txBody>
      </p:sp>
      <p:pic>
        <p:nvPicPr>
          <p:cNvPr id="13" name="Picture 12">
            <a:extLst>
              <a:ext uri="{FF2B5EF4-FFF2-40B4-BE49-F238E27FC236}">
                <a16:creationId xmlns:a16="http://schemas.microsoft.com/office/drawing/2014/main" id="{A9E51124-463F-4802-B349-AA917C2DF5E1}"/>
              </a:ext>
            </a:extLst>
          </p:cNvPr>
          <p:cNvPicPr>
            <a:picLocks noChangeAspect="1"/>
          </p:cNvPicPr>
          <p:nvPr/>
        </p:nvPicPr>
        <p:blipFill>
          <a:blip r:embed="rId5"/>
          <a:stretch>
            <a:fillRect/>
          </a:stretch>
        </p:blipFill>
        <p:spPr>
          <a:xfrm>
            <a:off x="21295360" y="7941774"/>
            <a:ext cx="4818389" cy="2615563"/>
          </a:xfrm>
          <a:prstGeom prst="rect">
            <a:avLst/>
          </a:prstGeom>
          <a:ln>
            <a:noFill/>
          </a:ln>
          <a:effectLst>
            <a:outerShdw blurRad="292100" dist="139700" dir="2700000" algn="tl" rotWithShape="0">
              <a:srgbClr val="333333">
                <a:alpha val="65000"/>
              </a:srgbClr>
            </a:outerShdw>
          </a:effectLst>
        </p:spPr>
      </p:pic>
      <p:sp>
        <p:nvSpPr>
          <p:cNvPr id="15" name="TextBox 14">
            <a:extLst>
              <a:ext uri="{FF2B5EF4-FFF2-40B4-BE49-F238E27FC236}">
                <a16:creationId xmlns:a16="http://schemas.microsoft.com/office/drawing/2014/main" id="{34ED951C-A12E-4928-A68A-370356F37C49}"/>
              </a:ext>
            </a:extLst>
          </p:cNvPr>
          <p:cNvSpPr txBox="1"/>
          <p:nvPr/>
        </p:nvSpPr>
        <p:spPr>
          <a:xfrm>
            <a:off x="425925" y="8543725"/>
            <a:ext cx="8432800" cy="3046988"/>
          </a:xfrm>
          <a:prstGeom prst="rect">
            <a:avLst/>
          </a:prstGeom>
          <a:solidFill>
            <a:schemeClr val="accent1">
              <a:lumMod val="75000"/>
            </a:schemeClr>
          </a:solidFill>
          <a:ln w="50800">
            <a:solidFill>
              <a:srgbClr val="FFFFFF"/>
            </a:solidFill>
          </a:ln>
          <a:effectLst>
            <a:softEdge rad="50800"/>
          </a:effectLst>
        </p:spPr>
        <p:txBody>
          <a:bodyPr wrap="square" rtlCol="0">
            <a:spAutoFit/>
          </a:bodyPr>
          <a:lstStyle/>
          <a:p>
            <a:r>
              <a:rPr lang="en-US" b="1" dirty="0">
                <a:solidFill>
                  <a:schemeClr val="bg2">
                    <a:lumMod val="20000"/>
                    <a:lumOff val="80000"/>
                  </a:schemeClr>
                </a:solidFill>
                <a:latin typeface="Georgia" panose="02040502050405020303" pitchFamily="18" charset="0"/>
              </a:rPr>
              <a:t>Infrascanner Detection Abilities:</a:t>
            </a:r>
          </a:p>
          <a:p>
            <a:pPr marL="342900" indent="-342900">
              <a:buFont typeface="Wingdings" panose="05000000000000000000" pitchFamily="2" charset="2"/>
              <a:buChar char="q"/>
            </a:pPr>
            <a:r>
              <a:rPr lang="en-US" dirty="0">
                <a:solidFill>
                  <a:schemeClr val="bg2">
                    <a:lumMod val="20000"/>
                    <a:lumOff val="80000"/>
                  </a:schemeClr>
                </a:solidFill>
                <a:latin typeface="Georgia" panose="02040502050405020303" pitchFamily="18" charset="0"/>
              </a:rPr>
              <a:t>Detects hematomas greater than 3.5 cc</a:t>
            </a:r>
          </a:p>
          <a:p>
            <a:pPr marL="342900" indent="-342900">
              <a:buFont typeface="Wingdings" panose="05000000000000000000" pitchFamily="2" charset="2"/>
              <a:buChar char="q"/>
            </a:pPr>
            <a:r>
              <a:rPr lang="en-US" dirty="0">
                <a:solidFill>
                  <a:schemeClr val="bg2">
                    <a:lumMod val="20000"/>
                    <a:lumOff val="80000"/>
                  </a:schemeClr>
                </a:solidFill>
                <a:latin typeface="Georgia" panose="02040502050405020303" pitchFamily="18" charset="0"/>
              </a:rPr>
              <a:t>Detects hematomas up to 2.5 cm deep from the surface of the brain (or 3.5 cm from the skin surface)</a:t>
            </a:r>
          </a:p>
          <a:p>
            <a:pPr marL="342900" indent="-342900">
              <a:buFont typeface="Wingdings" panose="05000000000000000000" pitchFamily="2" charset="2"/>
              <a:buChar char="q"/>
            </a:pPr>
            <a:r>
              <a:rPr lang="en-US" dirty="0">
                <a:solidFill>
                  <a:schemeClr val="bg2">
                    <a:lumMod val="20000"/>
                    <a:lumOff val="80000"/>
                  </a:schemeClr>
                </a:solidFill>
                <a:latin typeface="Georgia" panose="02040502050405020303" pitchFamily="18" charset="0"/>
              </a:rPr>
              <a:t>In patients with Epidural, Subdural and Intracerebral hematomas: Sensitivity = 88% / Specificity = 90.7%</a:t>
            </a:r>
          </a:p>
          <a:p>
            <a:pPr marL="342900" indent="-342900">
              <a:buFont typeface="Wingdings" panose="05000000000000000000" pitchFamily="2" charset="2"/>
              <a:buChar char="q"/>
            </a:pPr>
            <a:r>
              <a:rPr lang="en-US" dirty="0">
                <a:solidFill>
                  <a:schemeClr val="bg2">
                    <a:lumMod val="20000"/>
                    <a:lumOff val="80000"/>
                  </a:schemeClr>
                </a:solidFill>
                <a:latin typeface="Georgia" panose="02040502050405020303" pitchFamily="18" charset="0"/>
              </a:rPr>
              <a:t>Allows novice users to use the device by following simple graphic instructions</a:t>
            </a:r>
            <a:r>
              <a:rPr lang="en-US" baseline="30000" dirty="0">
                <a:solidFill>
                  <a:schemeClr val="bg2">
                    <a:lumMod val="20000"/>
                    <a:lumOff val="80000"/>
                  </a:schemeClr>
                </a:solidFill>
                <a:latin typeface="Georgia" panose="02040502050405020303" pitchFamily="18" charset="0"/>
              </a:rPr>
              <a:t>1</a:t>
            </a:r>
          </a:p>
        </p:txBody>
      </p:sp>
      <p:sp>
        <p:nvSpPr>
          <p:cNvPr id="17" name="Text Box 5"/>
          <p:cNvSpPr txBox="1">
            <a:spLocks noChangeArrowheads="1"/>
          </p:cNvSpPr>
          <p:nvPr/>
        </p:nvSpPr>
        <p:spPr bwMode="auto">
          <a:xfrm>
            <a:off x="247817" y="12074030"/>
            <a:ext cx="8789017" cy="38472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spcBef>
                <a:spcPts val="0"/>
              </a:spcBef>
            </a:pPr>
            <a:r>
              <a:rPr lang="en-US" sz="2800" b="1" dirty="0">
                <a:solidFill>
                  <a:schemeClr val="tx2"/>
                </a:solidFill>
                <a:latin typeface="Franklin Gothic Book" panose="020B0503020102020204" pitchFamily="34" charset="0"/>
              </a:rPr>
              <a:t>Methods</a:t>
            </a:r>
            <a:endParaRPr lang="en-US" sz="2800" dirty="0">
              <a:latin typeface="Franklin Gothic Book" panose="020B0503020102020204" pitchFamily="34" charset="0"/>
            </a:endParaRPr>
          </a:p>
          <a:p>
            <a:pPr algn="just">
              <a:spcBef>
                <a:spcPts val="0"/>
              </a:spcBef>
            </a:pPr>
            <a:r>
              <a:rPr lang="en-US" dirty="0">
                <a:latin typeface="Franklin Gothic Book" panose="020B0503020102020204" pitchFamily="34" charset="0"/>
              </a:rPr>
              <a:t>Eligible subjects were identified from a convenience sample of hemodynamically stable adult trauma patients being evaluated for possible ICH as a result of a low velocity mechanism. We excluded individuals with large, superficial cephalo-hematomas or GCS &lt;13. Study team nurses responded to  the ED and screened patients upon arrival. The </a:t>
            </a:r>
            <a:r>
              <a:rPr lang="en-US" dirty="0" err="1">
                <a:latin typeface="Franklin Gothic Book" panose="020B0503020102020204" pitchFamily="34" charset="0"/>
              </a:rPr>
              <a:t>Infrascanner</a:t>
            </a:r>
            <a:r>
              <a:rPr lang="en-US" dirty="0">
                <a:latin typeface="Franklin Gothic Book" panose="020B0503020102020204" pitchFamily="34" charset="0"/>
              </a:rPr>
              <a:t> was used to scan 8 predetermined areas of the head. Members of the treatment team were blinded to the results of the </a:t>
            </a:r>
            <a:r>
              <a:rPr lang="en-US" dirty="0" err="1">
                <a:latin typeface="Franklin Gothic Book" panose="020B0503020102020204" pitchFamily="34" charset="0"/>
              </a:rPr>
              <a:t>Infrascanner</a:t>
            </a:r>
            <a:r>
              <a:rPr lang="en-US" dirty="0">
                <a:latin typeface="Franklin Gothic Book" panose="020B0503020102020204" pitchFamily="34" charset="0"/>
              </a:rPr>
              <a:t>. The time to completion of the scan was recorded, and the results were compared to CT. </a:t>
            </a:r>
          </a:p>
        </p:txBody>
      </p:sp>
      <p:sp>
        <p:nvSpPr>
          <p:cNvPr id="18" name="Rectangle 17">
            <a:extLst>
              <a:ext uri="{FF2B5EF4-FFF2-40B4-BE49-F238E27FC236}">
                <a16:creationId xmlns:a16="http://schemas.microsoft.com/office/drawing/2014/main" id="{DA91CA27-04AB-4B90-8F03-A1619730FEE9}"/>
              </a:ext>
            </a:extLst>
          </p:cNvPr>
          <p:cNvSpPr/>
          <p:nvPr/>
        </p:nvSpPr>
        <p:spPr>
          <a:xfrm>
            <a:off x="19216858" y="3593125"/>
            <a:ext cx="9739142" cy="4216539"/>
          </a:xfrm>
          <a:prstGeom prst="rect">
            <a:avLst/>
          </a:prstGeom>
        </p:spPr>
        <p:txBody>
          <a:bodyPr wrap="square">
            <a:spAutoFit/>
          </a:bodyPr>
          <a:lstStyle/>
          <a:p>
            <a:pPr>
              <a:spcBef>
                <a:spcPts val="0"/>
              </a:spcBef>
            </a:pPr>
            <a:r>
              <a:rPr lang="en-US" sz="2800" b="1" dirty="0">
                <a:solidFill>
                  <a:schemeClr val="tx2"/>
                </a:solidFill>
                <a:latin typeface="Franklin Gothic Book" panose="020B0503020102020204" pitchFamily="34" charset="0"/>
              </a:rPr>
              <a:t>Discussion</a:t>
            </a:r>
          </a:p>
          <a:p>
            <a:pPr algn="just">
              <a:spcBef>
                <a:spcPts val="0"/>
              </a:spcBef>
            </a:pPr>
            <a:r>
              <a:rPr lang="en-US" dirty="0">
                <a:latin typeface="Franklin Gothic Book" panose="020B0503020102020204" pitchFamily="34" charset="0"/>
              </a:rPr>
              <a:t>The most significant challenge was occiput contact measurements given patient positioning due to spine precautions and cervical collars.  At times, this increased scan times and required repeat measurements.  However, those using the </a:t>
            </a:r>
            <a:r>
              <a:rPr lang="en-US" dirty="0" err="1">
                <a:latin typeface="Franklin Gothic Book" panose="020B0503020102020204" pitchFamily="34" charset="0"/>
              </a:rPr>
              <a:t>Infrascanner</a:t>
            </a:r>
            <a:r>
              <a:rPr lang="en-US" dirty="0">
                <a:latin typeface="Franklin Gothic Book" panose="020B0503020102020204" pitchFamily="34" charset="0"/>
              </a:rPr>
              <a:t> felt the efficiency in navigating these barriers increased as more scans were attempted and this is reflected in the decreased scan times as the study progressed.   Lastly, the </a:t>
            </a:r>
            <a:r>
              <a:rPr lang="en-US" dirty="0" err="1">
                <a:latin typeface="Franklin Gothic Book" panose="020B0503020102020204" pitchFamily="34" charset="0"/>
              </a:rPr>
              <a:t>Infrascanner</a:t>
            </a:r>
            <a:r>
              <a:rPr lang="en-US" dirty="0">
                <a:latin typeface="Franklin Gothic Book" panose="020B0503020102020204" pitchFamily="34" charset="0"/>
              </a:rPr>
              <a:t> did not miss any ICH requiring neurosurgical management.  There were four missed ICH by the Infrascanner that were detected on CT.  However, when investigating the size of theses hemorrhages, they were outside the Infrascanner detection ability or not surgically significant. </a:t>
            </a:r>
          </a:p>
        </p:txBody>
      </p:sp>
      <p:sp>
        <p:nvSpPr>
          <p:cNvPr id="19" name="TextBox 18">
            <a:extLst>
              <a:ext uri="{FF2B5EF4-FFF2-40B4-BE49-F238E27FC236}">
                <a16:creationId xmlns:a16="http://schemas.microsoft.com/office/drawing/2014/main" id="{36CAB2B7-20B9-4A3A-9CA8-DF20CD97B907}"/>
              </a:ext>
            </a:extLst>
          </p:cNvPr>
          <p:cNvSpPr txBox="1"/>
          <p:nvPr/>
        </p:nvSpPr>
        <p:spPr>
          <a:xfrm>
            <a:off x="19216858" y="14744443"/>
            <a:ext cx="9298126" cy="1631216"/>
          </a:xfrm>
          <a:prstGeom prst="rect">
            <a:avLst/>
          </a:prstGeom>
          <a:noFill/>
        </p:spPr>
        <p:txBody>
          <a:bodyPr wrap="square" rtlCol="0">
            <a:spAutoFit/>
          </a:bodyPr>
          <a:lstStyle/>
          <a:p>
            <a:r>
              <a:rPr lang="en-US" sz="2800" b="1" dirty="0">
                <a:solidFill>
                  <a:schemeClr val="tx2"/>
                </a:solidFill>
                <a:latin typeface="Franklin Gothic Book" panose="020B0503020102020204" pitchFamily="34" charset="0"/>
              </a:rPr>
              <a:t>References</a:t>
            </a:r>
            <a:r>
              <a:rPr lang="en-US" sz="2800" dirty="0">
                <a:latin typeface="Franklin Gothic Book" panose="020B0503020102020204" pitchFamily="34" charset="0"/>
              </a:rPr>
              <a:t> </a:t>
            </a:r>
          </a:p>
          <a:p>
            <a:r>
              <a:rPr lang="en-US" sz="1600" baseline="30000" dirty="0">
                <a:latin typeface="Franklin Gothic Book" panose="020B0503020102020204" pitchFamily="34" charset="0"/>
              </a:rPr>
              <a:t>1</a:t>
            </a:r>
            <a:r>
              <a:rPr lang="en-US" sz="1600" dirty="0">
                <a:latin typeface="Franklin Gothic Book" panose="020B0503020102020204" pitchFamily="34" charset="0"/>
              </a:rPr>
              <a:t>C. Robertson, E. Zager, R. Narayan, N. </a:t>
            </a:r>
            <a:r>
              <a:rPr lang="en-US" sz="1600" dirty="0" err="1">
                <a:latin typeface="Franklin Gothic Book" panose="020B0503020102020204" pitchFamily="34" charset="0"/>
              </a:rPr>
              <a:t>Handly</a:t>
            </a:r>
            <a:r>
              <a:rPr lang="en-US" sz="1600" dirty="0">
                <a:latin typeface="Franklin Gothic Book" panose="020B0503020102020204" pitchFamily="34" charset="0"/>
              </a:rPr>
              <a:t>, A. Sharma, D. Hanley, H. Garza, E Maloney-Wilensky, J. </a:t>
            </a:r>
            <a:r>
              <a:rPr lang="en-US" sz="1600" dirty="0" err="1">
                <a:latin typeface="Franklin Gothic Book" panose="020B0503020102020204" pitchFamily="34" charset="0"/>
              </a:rPr>
              <a:t>Plaum</a:t>
            </a:r>
            <a:r>
              <a:rPr lang="en-US" sz="1600" dirty="0">
                <a:latin typeface="Franklin Gothic Book" panose="020B0503020102020204" pitchFamily="34" charset="0"/>
              </a:rPr>
              <a:t>, and C. Koenig, "Clinical Evaluation of a Portable Near- Infrared Device for Detection of Traumatic Intracranial Hematomas," Journal of Neurotrauma, vol. 27, pp. 1597-1604, 2010</a:t>
            </a:r>
          </a:p>
          <a:p>
            <a:endParaRPr lang="en-US" dirty="0"/>
          </a:p>
        </p:txBody>
      </p:sp>
      <p:sp>
        <p:nvSpPr>
          <p:cNvPr id="3" name="TextBox 2">
            <a:extLst>
              <a:ext uri="{FF2B5EF4-FFF2-40B4-BE49-F238E27FC236}">
                <a16:creationId xmlns:a16="http://schemas.microsoft.com/office/drawing/2014/main" id="{8C50CF00-DEC1-43B6-B129-E4B7B07F5583}"/>
              </a:ext>
            </a:extLst>
          </p:cNvPr>
          <p:cNvSpPr txBox="1"/>
          <p:nvPr/>
        </p:nvSpPr>
        <p:spPr>
          <a:xfrm>
            <a:off x="17224433" y="9408611"/>
            <a:ext cx="1338909" cy="430887"/>
          </a:xfrm>
          <a:prstGeom prst="rect">
            <a:avLst/>
          </a:prstGeom>
          <a:noFill/>
        </p:spPr>
        <p:txBody>
          <a:bodyPr wrap="square" rtlCol="0">
            <a:spAutoFit/>
          </a:bodyPr>
          <a:lstStyle/>
          <a:p>
            <a:r>
              <a:rPr lang="en-US" sz="1100" dirty="0">
                <a:solidFill>
                  <a:schemeClr val="bg2"/>
                </a:solidFill>
                <a:latin typeface="Georgia" panose="02040502050405020303" pitchFamily="18" charset="0"/>
              </a:rPr>
              <a:t>Mean: 4.58 min</a:t>
            </a:r>
          </a:p>
          <a:p>
            <a:r>
              <a:rPr lang="en-US" sz="1100" dirty="0">
                <a:solidFill>
                  <a:schemeClr val="bg2"/>
                </a:solidFill>
                <a:latin typeface="Georgia" panose="02040502050405020303" pitchFamily="18" charset="0"/>
              </a:rPr>
              <a:t>Median: 4 min</a:t>
            </a:r>
          </a:p>
        </p:txBody>
      </p:sp>
      <p:pic>
        <p:nvPicPr>
          <p:cNvPr id="10" name="Picture 9">
            <a:extLst>
              <a:ext uri="{FF2B5EF4-FFF2-40B4-BE49-F238E27FC236}">
                <a16:creationId xmlns:a16="http://schemas.microsoft.com/office/drawing/2014/main" id="{0722652B-D0B9-46EE-9503-69531AB5093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654112" y="12725152"/>
            <a:ext cx="9117273" cy="332628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theme/theme1.xml><?xml version="1.0" encoding="utf-8"?>
<a:theme xmlns:a="http://schemas.openxmlformats.org/drawingml/2006/main" name="Blank Presentation">
  <a:themeElements>
    <a:clrScheme name="">
      <a:dk1>
        <a:srgbClr val="000000"/>
      </a:dk1>
      <a:lt1>
        <a:srgbClr val="FDF2D6"/>
      </a:lt1>
      <a:dk2>
        <a:srgbClr val="0000A9"/>
      </a:dk2>
      <a:lt2>
        <a:srgbClr val="808080"/>
      </a:lt2>
      <a:accent1>
        <a:srgbClr val="337CFF"/>
      </a:accent1>
      <a:accent2>
        <a:srgbClr val="333399"/>
      </a:accent2>
      <a:accent3>
        <a:srgbClr val="FEF7E8"/>
      </a:accent3>
      <a:accent4>
        <a:srgbClr val="000000"/>
      </a:accent4>
      <a:accent5>
        <a:srgbClr val="ADBFFF"/>
      </a:accent5>
      <a:accent6>
        <a:srgbClr val="2D2D8A"/>
      </a:accent6>
      <a:hlink>
        <a:srgbClr val="009999"/>
      </a:hlink>
      <a:folHlink>
        <a:srgbClr val="99CC00"/>
      </a:folHlink>
    </a:clrScheme>
    <a:fontScheme name="Blank Presentation">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26445</TotalTime>
  <Words>740</Words>
  <Application>Microsoft Office PowerPoint</Application>
  <PresentationFormat>Custom</PresentationFormat>
  <Paragraphs>27</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Franklin Gothic Book</vt:lpstr>
      <vt:lpstr>Georgia</vt:lpstr>
      <vt:lpstr>Wingdings</vt:lpstr>
      <vt:lpstr>Blank Presentation</vt:lpstr>
      <vt:lpstr>PowerPoint Presentation</vt:lpstr>
    </vt:vector>
  </TitlesOfParts>
  <Company>Penn State College of Medicine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signshop signshop</dc:creator>
  <cp:lastModifiedBy>Thomas Bonaventura</cp:lastModifiedBy>
  <cp:revision>237</cp:revision>
  <dcterms:modified xsi:type="dcterms:W3CDTF">2022-06-29T17:37:14Z</dcterms:modified>
</cp:coreProperties>
</file>